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18288000" cx="10287000"/>
  <p:notesSz cx="6858000" cy="9144000"/>
  <p:embeddedFontLst>
    <p:embeddedFont>
      <p:font typeface="La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6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4694E5A-9AE9-417B-8FA7-028DD2C41F60}">
  <a:tblStyle styleId="{E4694E5A-9AE9-417B-8FA7-028DD2C41F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6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.fntdata"/><Relationship Id="rId10" Type="http://schemas.openxmlformats.org/officeDocument/2006/relationships/font" Target="fonts/Lato-regular.fntdata"/><Relationship Id="rId13" Type="http://schemas.openxmlformats.org/officeDocument/2006/relationships/font" Target="fonts/Lato-boldItalic.fntdata"/><Relationship Id="rId12" Type="http://schemas.openxmlformats.org/officeDocument/2006/relationships/font" Target="fonts/La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539fd9ac7_0_180:notes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539fd9ac7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1539fd9ac7_0_208:notes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1539fd9ac7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1539fd9ac7_0_22:notes"/>
          <p:cNvSpPr/>
          <p:nvPr>
            <p:ph idx="2" type="sldImg"/>
          </p:nvPr>
        </p:nvSpPr>
        <p:spPr>
          <a:xfrm>
            <a:off x="2464919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1539fd9ac7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2647378"/>
            <a:ext cx="9585600" cy="7298100"/>
          </a:xfrm>
          <a:prstGeom prst="rect">
            <a:avLst/>
          </a:prstGeom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10076889"/>
            <a:ext cx="9585600" cy="28182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3932889"/>
            <a:ext cx="9585600" cy="6981300"/>
          </a:xfrm>
          <a:prstGeom prst="rect">
            <a:avLst/>
          </a:prstGeom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200"/>
              <a:buNone/>
              <a:defRPr sz="23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11207911"/>
            <a:ext cx="9585600" cy="46251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 algn="ctr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7647467"/>
            <a:ext cx="9585600" cy="29931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1582311"/>
            <a:ext cx="9585600" cy="20364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4097689"/>
            <a:ext cx="9585600" cy="121473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1582311"/>
            <a:ext cx="9585600" cy="20364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4097689"/>
            <a:ext cx="4500000" cy="121473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4097689"/>
            <a:ext cx="4500000" cy="121473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1582311"/>
            <a:ext cx="9585600" cy="20364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975467"/>
            <a:ext cx="3159000" cy="2686800"/>
          </a:xfrm>
          <a:prstGeom prst="rect">
            <a:avLst/>
          </a:prstGeom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4940800"/>
            <a:ext cx="3159000" cy="113046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indent="-374650" lvl="1" marL="9144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2pPr>
            <a:lvl3pPr indent="-374650" lvl="2" marL="13716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3pPr>
            <a:lvl4pPr indent="-374650" lvl="3" marL="18288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4pPr>
            <a:lvl5pPr indent="-374650" lvl="4" marL="22860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5pPr>
            <a:lvl6pPr indent="-374650" lvl="5" marL="27432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6pPr>
            <a:lvl7pPr indent="-374650" lvl="6" marL="320040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7pPr>
            <a:lvl8pPr indent="-374650" lvl="7" marL="3657600">
              <a:spcBef>
                <a:spcPts val="0"/>
              </a:spcBef>
              <a:spcAft>
                <a:spcPts val="0"/>
              </a:spcAft>
              <a:buSzPts val="2300"/>
              <a:buChar char="○"/>
              <a:defRPr sz="2300"/>
            </a:lvl8pPr>
            <a:lvl9pPr indent="-374650" lvl="8" marL="4114800">
              <a:spcBef>
                <a:spcPts val="0"/>
              </a:spcBef>
              <a:spcAft>
                <a:spcPts val="0"/>
              </a:spcAft>
              <a:buSzPts val="2300"/>
              <a:buChar char="■"/>
              <a:defRPr sz="2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1600533"/>
            <a:ext cx="7163700" cy="145452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444"/>
            <a:ext cx="5143500" cy="1828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76925" lIns="176925" spcFirstLastPara="1" rIns="176925" wrap="square" tIns="1769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4384622"/>
            <a:ext cx="4550700" cy="5270400"/>
          </a:xfrm>
          <a:prstGeom prst="rect">
            <a:avLst/>
          </a:prstGeom>
        </p:spPr>
        <p:txBody>
          <a:bodyPr anchorCtr="0" anchor="b" bIns="176925" lIns="176925" spcFirstLastPara="1" rIns="176925" wrap="square" tIns="1769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1pPr>
            <a:lvl2pPr lvl="1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2pPr>
            <a:lvl3pPr lvl="2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3pPr>
            <a:lvl4pPr lvl="3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4pPr>
            <a:lvl5pPr lvl="4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5pPr>
            <a:lvl6pPr lvl="5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6pPr>
            <a:lvl7pPr lvl="6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7pPr>
            <a:lvl8pPr lvl="7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8pPr>
            <a:lvl9pPr lvl="8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9966489"/>
            <a:ext cx="4550700" cy="43914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2574489"/>
            <a:ext cx="4316700" cy="131382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15042044"/>
            <a:ext cx="6748800" cy="21516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1582311"/>
            <a:ext cx="9585600" cy="20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4097689"/>
            <a:ext cx="9585600" cy="121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6925" lIns="176925" spcFirstLastPara="1" rIns="176925" wrap="square" tIns="176925">
            <a:normAutofit/>
          </a:bodyPr>
          <a:lstStyle>
            <a:lvl1pPr indent="-450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1pPr>
            <a:lvl2pPr indent="-4000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2pPr>
            <a:lvl3pPr indent="-4000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3pPr>
            <a:lvl4pPr indent="-4000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4pPr>
            <a:lvl5pPr indent="-4000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5pPr>
            <a:lvl6pPr indent="-4000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6pPr>
            <a:lvl7pPr indent="-4000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7pPr>
            <a:lvl8pPr indent="-4000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8pPr>
            <a:lvl9pPr indent="-4000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6925" lIns="176925" spcFirstLastPara="1" rIns="176925" wrap="square" tIns="176925">
            <a:normAutofit/>
          </a:bodyPr>
          <a:lstStyle>
            <a:lvl1pPr lvl="0" algn="r">
              <a:buNone/>
              <a:defRPr sz="1900">
                <a:solidFill>
                  <a:schemeClr val="dk2"/>
                </a:solidFill>
              </a:defRPr>
            </a:lvl1pPr>
            <a:lvl2pPr lvl="1" algn="r">
              <a:buNone/>
              <a:defRPr sz="1900">
                <a:solidFill>
                  <a:schemeClr val="dk2"/>
                </a:solidFill>
              </a:defRPr>
            </a:lvl2pPr>
            <a:lvl3pPr lvl="2" algn="r">
              <a:buNone/>
              <a:defRPr sz="1900">
                <a:solidFill>
                  <a:schemeClr val="dk2"/>
                </a:solidFill>
              </a:defRPr>
            </a:lvl3pPr>
            <a:lvl4pPr lvl="3" algn="r">
              <a:buNone/>
              <a:defRPr sz="1900">
                <a:solidFill>
                  <a:schemeClr val="dk2"/>
                </a:solidFill>
              </a:defRPr>
            </a:lvl4pPr>
            <a:lvl5pPr lvl="4" algn="r">
              <a:buNone/>
              <a:defRPr sz="1900">
                <a:solidFill>
                  <a:schemeClr val="dk2"/>
                </a:solidFill>
              </a:defRPr>
            </a:lvl5pPr>
            <a:lvl6pPr lvl="5" algn="r">
              <a:buNone/>
              <a:defRPr sz="1900">
                <a:solidFill>
                  <a:schemeClr val="dk2"/>
                </a:solidFill>
              </a:defRPr>
            </a:lvl6pPr>
            <a:lvl7pPr lvl="6" algn="r">
              <a:buNone/>
              <a:defRPr sz="1900">
                <a:solidFill>
                  <a:schemeClr val="dk2"/>
                </a:solidFill>
              </a:defRPr>
            </a:lvl7pPr>
            <a:lvl8pPr lvl="7" algn="r">
              <a:buNone/>
              <a:defRPr sz="1900">
                <a:solidFill>
                  <a:schemeClr val="dk2"/>
                </a:solidFill>
              </a:defRPr>
            </a:lvl8pPr>
            <a:lvl9pPr lvl="8" algn="r">
              <a:buNone/>
              <a:defRPr sz="19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5" Type="http://schemas.openxmlformats.org/officeDocument/2006/relationships/image" Target="../media/image4.png"/><Relationship Id="rId6" Type="http://schemas.openxmlformats.org/officeDocument/2006/relationships/image" Target="../media/image2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5" Type="http://schemas.openxmlformats.org/officeDocument/2006/relationships/image" Target="../media/image4.png"/><Relationship Id="rId6" Type="http://schemas.openxmlformats.org/officeDocument/2006/relationships/image" Target="../media/image22.png"/></Relationships>
</file>

<file path=ppt/slides/_rels/slide3.xml.rels><?xml version="1.0" encoding="UTF-8" standalone="yes"?><Relationships xmlns="http://schemas.openxmlformats.org/package/2006/relationships"><Relationship Id="rId20" Type="http://schemas.openxmlformats.org/officeDocument/2006/relationships/image" Target="../media/image11.png"/><Relationship Id="rId11" Type="http://schemas.openxmlformats.org/officeDocument/2006/relationships/image" Target="../media/image8.png"/><Relationship Id="rId22" Type="http://schemas.openxmlformats.org/officeDocument/2006/relationships/image" Target="../media/image14.png"/><Relationship Id="rId10" Type="http://schemas.openxmlformats.org/officeDocument/2006/relationships/image" Target="../media/image20.png"/><Relationship Id="rId21" Type="http://schemas.openxmlformats.org/officeDocument/2006/relationships/image" Target="../media/image21.png"/><Relationship Id="rId13" Type="http://schemas.openxmlformats.org/officeDocument/2006/relationships/image" Target="../media/image2.png"/><Relationship Id="rId12" Type="http://schemas.openxmlformats.org/officeDocument/2006/relationships/image" Target="../media/image10.png"/><Relationship Id="rId23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5.png"/><Relationship Id="rId15" Type="http://schemas.openxmlformats.org/officeDocument/2006/relationships/image" Target="../media/image18.png"/><Relationship Id="rId14" Type="http://schemas.openxmlformats.org/officeDocument/2006/relationships/image" Target="../media/image1.png"/><Relationship Id="rId17" Type="http://schemas.openxmlformats.org/officeDocument/2006/relationships/image" Target="../media/image19.png"/><Relationship Id="rId16" Type="http://schemas.openxmlformats.org/officeDocument/2006/relationships/image" Target="../media/image13.png"/><Relationship Id="rId5" Type="http://schemas.openxmlformats.org/officeDocument/2006/relationships/image" Target="../media/image3.png"/><Relationship Id="rId19" Type="http://schemas.openxmlformats.org/officeDocument/2006/relationships/image" Target="../media/image15.png"/><Relationship Id="rId6" Type="http://schemas.openxmlformats.org/officeDocument/2006/relationships/image" Target="../media/image4.png"/><Relationship Id="rId18" Type="http://schemas.openxmlformats.org/officeDocument/2006/relationships/image" Target="../media/image23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FEA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68131" l="36864" r="0" t="0"/>
          <a:stretch/>
        </p:blipFill>
        <p:spPr>
          <a:xfrm>
            <a:off x="0" y="16255100"/>
            <a:ext cx="4698049" cy="20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789086" y="17100124"/>
            <a:ext cx="3947400" cy="6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solidFill>
                  <a:srgbClr val="D5F5F8"/>
                </a:solidFill>
                <a:latin typeface="Lato"/>
                <a:ea typeface="Lato"/>
                <a:cs typeface="Lato"/>
                <a:sym typeface="Lato"/>
              </a:rPr>
              <a:t>Asegúrate de vivir</a:t>
            </a:r>
            <a:endParaRPr b="1" sz="2200">
              <a:solidFill>
                <a:srgbClr val="D5F5F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723450" y="2078022"/>
            <a:ext cx="8814300" cy="28182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-419" sz="5000">
                <a:solidFill>
                  <a:srgbClr val="2D6DF6"/>
                </a:solidFill>
              </a:rPr>
              <a:t>Criterios esenciales para evaluar el diseño de tus cursos online</a:t>
            </a:r>
            <a:endParaRPr b="1" sz="5000">
              <a:solidFill>
                <a:srgbClr val="2D6DF6"/>
              </a:solidFill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4455320" y="5122023"/>
            <a:ext cx="5109900" cy="15183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>
                <a:solidFill>
                  <a:srgbClr val="2D6DF6"/>
                </a:solidFill>
              </a:rPr>
              <a:t>Utiliza este checklist que te será </a:t>
            </a:r>
            <a:endParaRPr sz="2200">
              <a:solidFill>
                <a:srgbClr val="2D6DF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>
                <a:solidFill>
                  <a:srgbClr val="2D6DF6"/>
                </a:solidFill>
              </a:rPr>
              <a:t>de ayuda al momento de evaluar </a:t>
            </a:r>
            <a:endParaRPr sz="2200">
              <a:solidFill>
                <a:srgbClr val="2D6DF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>
                <a:solidFill>
                  <a:srgbClr val="2D6DF6"/>
                </a:solidFill>
              </a:rPr>
              <a:t>los </a:t>
            </a:r>
            <a:r>
              <a:rPr b="1" lang="es-419" sz="2200">
                <a:solidFill>
                  <a:srgbClr val="2D6DF6"/>
                </a:solidFill>
              </a:rPr>
              <a:t>aspectos claves de tus cursos</a:t>
            </a:r>
            <a:endParaRPr b="1" sz="2200">
              <a:solidFill>
                <a:srgbClr val="2D6DF6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2175" y="564999"/>
            <a:ext cx="2251700" cy="10252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5627925" y="17100124"/>
            <a:ext cx="3947400" cy="6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solidFill>
                  <a:srgbClr val="2D6DF6"/>
                </a:solidFill>
              </a:rPr>
              <a:t>colegiosura.com</a:t>
            </a:r>
            <a:endParaRPr b="1" sz="2200">
              <a:solidFill>
                <a:srgbClr val="2D6DF6"/>
              </a:solidFill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3140159" y="5221228"/>
            <a:ext cx="1100700" cy="1221300"/>
            <a:chOff x="1845786" y="5829224"/>
            <a:chExt cx="1100700" cy="1221300"/>
          </a:xfrm>
        </p:grpSpPr>
        <p:pic>
          <p:nvPicPr>
            <p:cNvPr id="61" name="Google Shape;61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845786" y="5829224"/>
              <a:ext cx="1100700" cy="1221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103613" y="6111550"/>
              <a:ext cx="534250" cy="5342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3" name="Google Shape;63;p13"/>
          <p:cNvSpPr/>
          <p:nvPr/>
        </p:nvSpPr>
        <p:spPr>
          <a:xfrm flipH="1" rot="10800000">
            <a:off x="969053" y="3092171"/>
            <a:ext cx="5943900" cy="77400"/>
          </a:xfrm>
          <a:prstGeom prst="rect">
            <a:avLst/>
          </a:prstGeom>
          <a:solidFill>
            <a:srgbClr val="E3E8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64" name="Google Shape;64;p13"/>
          <p:cNvGraphicFramePr/>
          <p:nvPr/>
        </p:nvGraphicFramePr>
        <p:xfrm>
          <a:off x="1167900" y="712898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{E4694E5A-9AE9-417B-8FA7-028DD2C41F60}</a:tableStyleId>
              </a:tblPr>
              <a:tblGrid>
                <a:gridCol w="775800"/>
                <a:gridCol w="7175375"/>
              </a:tblGrid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Contenido del curso: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verifica que el contenido esté actualizado, sea relevante y cubra todos los objetivos del curso. También asegúrate de que haya recursos adicionales disponibles.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Estructura y organización: 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asegúrate de que la estructura del curso esté organizada verificando que las lecciones sigan un orden lógico y coherente.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Accesibilidad y usabilidad: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garantiza que el curso sea accesible en diferentes dispositivos y fácil de navegar para todos los estudiantes.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Interactividad y participación: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incluye actividades interactivas y oportunidades para fomentar la participación activa de los estudiantes, como foros de discusión y sesiones en vivo.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Evaluaciones y retroalimentación: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verifica si las evaluaciones están alineadas con los objetivos del curso y si se proporciona retroalimentación constructiva y oportuna a los estudiantes.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Soporte y recursos: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comprueba la disponibilidad de soporte técnico y académico, así como el acceso a recursos adicionales y bibliografía relevante.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¿Se te ocurre alguno más? Inclúyelo y tenlo siempre presente cuando diseñes cursos </a:t>
                      </a:r>
                      <a:endParaRPr sz="18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8F8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b="68131" l="36864" r="0" t="0"/>
          <a:stretch/>
        </p:blipFill>
        <p:spPr>
          <a:xfrm>
            <a:off x="0" y="16255100"/>
            <a:ext cx="4698049" cy="20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789086" y="17100124"/>
            <a:ext cx="3947400" cy="6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solidFill>
                  <a:srgbClr val="D5F5F8"/>
                </a:solidFill>
                <a:latin typeface="Lato"/>
                <a:ea typeface="Lato"/>
                <a:cs typeface="Lato"/>
                <a:sym typeface="Lato"/>
              </a:rPr>
              <a:t>Asegúrate de vivir</a:t>
            </a:r>
            <a:endParaRPr b="1" sz="2200">
              <a:solidFill>
                <a:srgbClr val="D5F5F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1" name="Google Shape;71;p14"/>
          <p:cNvSpPr txBox="1"/>
          <p:nvPr>
            <p:ph type="ctrTitle"/>
          </p:nvPr>
        </p:nvSpPr>
        <p:spPr>
          <a:xfrm>
            <a:off x="723450" y="2078022"/>
            <a:ext cx="8814300" cy="2818200"/>
          </a:xfrm>
          <a:prstGeom prst="rect">
            <a:avLst/>
          </a:prstGeom>
        </p:spPr>
        <p:txBody>
          <a:bodyPr anchorCtr="0" anchor="ctr" bIns="176925" lIns="176925" spcFirstLastPara="1" rIns="176925" wrap="square" tIns="1769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-419" sz="5000">
                <a:solidFill>
                  <a:srgbClr val="2D6DF6"/>
                </a:solidFill>
              </a:rPr>
              <a:t>Criterios esenciales para evaluar el diseño de tus cursos online</a:t>
            </a:r>
            <a:endParaRPr b="1" sz="5000">
              <a:solidFill>
                <a:srgbClr val="2D6DF6"/>
              </a:solidFill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2175" y="564999"/>
            <a:ext cx="2251700" cy="10252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>
            <a:off x="5627925" y="17100124"/>
            <a:ext cx="3947400" cy="6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200">
                <a:solidFill>
                  <a:srgbClr val="2D6DF6"/>
                </a:solidFill>
              </a:rPr>
              <a:t>colegiosura.com</a:t>
            </a:r>
            <a:endParaRPr b="1" sz="2200">
              <a:solidFill>
                <a:srgbClr val="2D6DF6"/>
              </a:solidFill>
            </a:endParaRPr>
          </a:p>
        </p:txBody>
      </p:sp>
      <p:sp>
        <p:nvSpPr>
          <p:cNvPr id="74" name="Google Shape;74;p14"/>
          <p:cNvSpPr/>
          <p:nvPr/>
        </p:nvSpPr>
        <p:spPr>
          <a:xfrm flipH="1" rot="10800000">
            <a:off x="969053" y="3092171"/>
            <a:ext cx="5943900" cy="77400"/>
          </a:xfrm>
          <a:prstGeom prst="rect">
            <a:avLst/>
          </a:prstGeom>
          <a:solidFill>
            <a:srgbClr val="E3E8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5" name="Google Shape;75;p14"/>
          <p:cNvGraphicFramePr/>
          <p:nvPr/>
        </p:nvGraphicFramePr>
        <p:xfrm>
          <a:off x="1167900" y="712898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{E4694E5A-9AE9-417B-8FA7-028DD2C41F60}</a:tableStyleId>
              </a:tblPr>
              <a:tblGrid>
                <a:gridCol w="775800"/>
                <a:gridCol w="7175375"/>
              </a:tblGrid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Contenido del curso: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verifica que el contenido esté actualizado, sea relevante y cubra todos los objetivos del curso. También asegúrate de que haya recursos adicionales disponibles.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Estructura y organización: 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asegúrate de que la estructura del curso esté organizada verificando que las lecciones sigan un orden lógico y coherente.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Accesibilidad y usabilidad: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garantiza que el curso sea accesible en diferentes dispositivos y fácil de navegar para todos los estudiantes.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Interactividad y participación: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incluye actividades interactivas y oportunidades para fomentar la participación activa de los estudiantes, como foros de discusión y sesiones en vivo.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Evaluaciones y retroalimentación: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verifica si las evaluaciones están alineadas con los objetivos del curso y si se proporciona retroalimentación constructiva y oportuna a los estudiantes.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 sz="1800">
                          <a:solidFill>
                            <a:srgbClr val="0033A3"/>
                          </a:solidFill>
                        </a:rPr>
                        <a:t>Soporte y recursos:</a:t>
                      </a: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comprueba la disponibilidad de soporte técnico y académico, así como el acceso a recursos adicionales y bibliografía relevante.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121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0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800">
                          <a:solidFill>
                            <a:srgbClr val="0033A3"/>
                          </a:solidFill>
                        </a:rPr>
                        <a:t> ¿Se te ocurre alguno más? Inclúyelo y tenlo siempre presente cuando diseñes cursos </a:t>
                      </a:r>
                      <a:endParaRPr sz="1800">
                        <a:solidFill>
                          <a:srgbClr val="0033A3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33A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6" name="Google Shape;76;p14"/>
          <p:cNvSpPr txBox="1"/>
          <p:nvPr>
            <p:ph idx="1" type="subTitle"/>
          </p:nvPr>
        </p:nvSpPr>
        <p:spPr>
          <a:xfrm>
            <a:off x="4455320" y="5122023"/>
            <a:ext cx="5109900" cy="1518300"/>
          </a:xfrm>
          <a:prstGeom prst="rect">
            <a:avLst/>
          </a:prstGeom>
        </p:spPr>
        <p:txBody>
          <a:bodyPr anchorCtr="0" anchor="t" bIns="176925" lIns="176925" spcFirstLastPara="1" rIns="176925" wrap="square" tIns="1769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>
                <a:solidFill>
                  <a:srgbClr val="2D6DF6"/>
                </a:solidFill>
              </a:rPr>
              <a:t>Utiliza este checklist que te será </a:t>
            </a:r>
            <a:endParaRPr sz="2200">
              <a:solidFill>
                <a:srgbClr val="2D6DF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>
                <a:solidFill>
                  <a:srgbClr val="2D6DF6"/>
                </a:solidFill>
              </a:rPr>
              <a:t>de ayuda al momento de evaluar </a:t>
            </a:r>
            <a:endParaRPr sz="2200">
              <a:solidFill>
                <a:srgbClr val="2D6DF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>
                <a:solidFill>
                  <a:srgbClr val="2D6DF6"/>
                </a:solidFill>
              </a:rPr>
              <a:t>los </a:t>
            </a:r>
            <a:r>
              <a:rPr b="1" lang="es-419" sz="2200">
                <a:solidFill>
                  <a:srgbClr val="2D6DF6"/>
                </a:solidFill>
              </a:rPr>
              <a:t>aspectos claves de tus cursos</a:t>
            </a:r>
            <a:endParaRPr b="1" sz="2200">
              <a:solidFill>
                <a:srgbClr val="2D6DF6"/>
              </a:solidFill>
            </a:endParaRPr>
          </a:p>
        </p:txBody>
      </p:sp>
      <p:grpSp>
        <p:nvGrpSpPr>
          <p:cNvPr id="77" name="Google Shape;77;p14"/>
          <p:cNvGrpSpPr/>
          <p:nvPr/>
        </p:nvGrpSpPr>
        <p:grpSpPr>
          <a:xfrm>
            <a:off x="3140159" y="5221228"/>
            <a:ext cx="1100700" cy="1221300"/>
            <a:chOff x="1845786" y="5829224"/>
            <a:chExt cx="1100700" cy="1221300"/>
          </a:xfrm>
        </p:grpSpPr>
        <p:pic>
          <p:nvPicPr>
            <p:cNvPr id="78" name="Google Shape;78;p1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845786" y="5829224"/>
              <a:ext cx="1100700" cy="1221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1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103613" y="6111550"/>
              <a:ext cx="534250" cy="5342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rgbClr val="9BE1E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838" y="1606887"/>
            <a:ext cx="3041675" cy="13849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22663" y="1606885"/>
            <a:ext cx="3041675" cy="13849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39488" y="1606884"/>
            <a:ext cx="3041675" cy="13849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43863" y="3024788"/>
            <a:ext cx="1769500" cy="196337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62481" y="3057417"/>
            <a:ext cx="3325335" cy="1923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274203" y="3057417"/>
            <a:ext cx="1932214" cy="1885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319950" y="7679772"/>
            <a:ext cx="1840699" cy="1589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816586" y="7710925"/>
            <a:ext cx="1840699" cy="1589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187053" y="7648619"/>
            <a:ext cx="1912864" cy="1651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211390" y="5498269"/>
            <a:ext cx="2057844" cy="1764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894944" y="5664053"/>
            <a:ext cx="2023407" cy="1734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071307" y="5461161"/>
            <a:ext cx="2144381" cy="1838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1423952" y="9720646"/>
            <a:ext cx="1632730" cy="1873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6873402" y="9612388"/>
            <a:ext cx="1727072" cy="198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4279954" y="9685816"/>
            <a:ext cx="1727072" cy="198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988900" y="13953392"/>
            <a:ext cx="2691707" cy="1549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436843" y="13904574"/>
            <a:ext cx="2861257" cy="1647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>
            <a:off x="3575591" y="14195516"/>
            <a:ext cx="2861257" cy="1647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1423955" y="11996764"/>
            <a:ext cx="1821598" cy="16473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826140" y="12118416"/>
            <a:ext cx="1821598" cy="16473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4232688" y="12039692"/>
            <a:ext cx="1821598" cy="1647397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5"/>
          <p:cNvSpPr/>
          <p:nvPr/>
        </p:nvSpPr>
        <p:spPr>
          <a:xfrm>
            <a:off x="505850" y="639150"/>
            <a:ext cx="4313400" cy="658200"/>
          </a:xfrm>
          <a:prstGeom prst="rect">
            <a:avLst/>
          </a:prstGeom>
          <a:solidFill>
            <a:srgbClr val="2D6D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700">
                <a:solidFill>
                  <a:srgbClr val="D5F5F8"/>
                </a:solidFill>
                <a:latin typeface="Lato"/>
                <a:ea typeface="Lato"/>
                <a:cs typeface="Lato"/>
                <a:sym typeface="Lato"/>
              </a:rPr>
              <a:t>Texto</a:t>
            </a:r>
            <a:endParaRPr b="1" sz="2700"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06" name="Google Shape;106;p15"/>
          <p:cNvGrpSpPr/>
          <p:nvPr/>
        </p:nvGrpSpPr>
        <p:grpSpPr>
          <a:xfrm>
            <a:off x="0" y="15918026"/>
            <a:ext cx="5110026" cy="2348249"/>
            <a:chOff x="0" y="15918026"/>
            <a:chExt cx="5110026" cy="2348249"/>
          </a:xfrm>
        </p:grpSpPr>
        <p:pic>
          <p:nvPicPr>
            <p:cNvPr id="107" name="Google Shape;107;p15"/>
            <p:cNvPicPr preferRelativeResize="0"/>
            <p:nvPr/>
          </p:nvPicPr>
          <p:blipFill rotWithShape="1">
            <a:blip r:embed="rId14">
              <a:alphaModFix/>
            </a:blip>
            <a:srcRect b="63187" l="31328" r="0" t="0"/>
            <a:stretch/>
          </p:blipFill>
          <p:spPr>
            <a:xfrm>
              <a:off x="0" y="15918026"/>
              <a:ext cx="5110026" cy="23482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8" name="Google Shape;108;p15"/>
            <p:cNvSpPr txBox="1"/>
            <p:nvPr/>
          </p:nvSpPr>
          <p:spPr>
            <a:xfrm>
              <a:off x="789086" y="16967842"/>
              <a:ext cx="3947400" cy="65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419" sz="3000">
                  <a:solidFill>
                    <a:srgbClr val="D5F5F8"/>
                  </a:solidFill>
                  <a:latin typeface="Lato"/>
                  <a:ea typeface="Lato"/>
                  <a:cs typeface="Lato"/>
                  <a:sym typeface="Lato"/>
                </a:rPr>
                <a:t>Asegúrate de vivir</a:t>
              </a:r>
              <a:endParaRPr b="1" sz="3000">
                <a:solidFill>
                  <a:srgbClr val="D5F5F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109" name="Google Shape;109;p15"/>
          <p:cNvSpPr/>
          <p:nvPr/>
        </p:nvSpPr>
        <p:spPr>
          <a:xfrm flipH="1" rot="10800000">
            <a:off x="5840300" y="16716625"/>
            <a:ext cx="3457800" cy="77400"/>
          </a:xfrm>
          <a:prstGeom prst="rect">
            <a:avLst/>
          </a:prstGeom>
          <a:solidFill>
            <a:srgbClr val="E3E82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